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60" r:id="rId2"/>
    <p:sldId id="259" r:id="rId3"/>
    <p:sldId id="261" r:id="rId4"/>
    <p:sldId id="277" r:id="rId5"/>
    <p:sldId id="262" r:id="rId6"/>
    <p:sldId id="263" r:id="rId7"/>
    <p:sldId id="264" r:id="rId8"/>
    <p:sldId id="265" r:id="rId9"/>
    <p:sldId id="276" r:id="rId10"/>
    <p:sldId id="278" r:id="rId11"/>
    <p:sldId id="281" r:id="rId12"/>
    <p:sldId id="282" r:id="rId13"/>
    <p:sldId id="283" r:id="rId14"/>
    <p:sldId id="284" r:id="rId15"/>
    <p:sldId id="280" r:id="rId16"/>
    <p:sldId id="28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14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70521624772072E-2"/>
          <c:y val="1.4276459246059409E-2"/>
          <c:w val="0.95789194587183424"/>
          <c:h val="0.839806936795113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ئاستەکانی بەشداری 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  <a:tailEnd type="triangle"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قبوڵکردن </c:v>
                </c:pt>
                <c:pt idx="1">
                  <c:v>بزواندن </c:v>
                </c:pt>
                <c:pt idx="2">
                  <c:v>بەشداربوون</c:v>
                </c:pt>
                <c:pt idx="3">
                  <c:v>دەست تێدابوون</c:v>
                </c:pt>
                <c:pt idx="4">
                  <c:v>کۆنترۆڵ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3.75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2D-4E15-8168-BBF6438891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3485119"/>
        <c:axId val="1095436639"/>
      </c:lineChart>
      <c:catAx>
        <c:axId val="110348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436639"/>
        <c:crosses val="autoZero"/>
        <c:auto val="1"/>
        <c:lblAlgn val="ctr"/>
        <c:lblOffset val="100"/>
        <c:noMultiLvlLbl val="0"/>
      </c:catAx>
      <c:valAx>
        <c:axId val="1095436639"/>
        <c:scaling>
          <c:orientation val="minMax"/>
          <c:max val="6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348511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0.56638</cdr:x>
      <cdr:y>0.21699</cdr:y>
    </cdr:from>
    <cdr:to>
      <cdr:x>0.79275</cdr:x>
      <cdr:y>0.28965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69280" y="1460379"/>
          <a:ext cx="2265947" cy="488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ar-IQ" sz="2400" b="1" dirty="0"/>
            <a:t>کردار پێکەوە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0.15159</cdr:x>
      <cdr:y>0.63257</cdr:y>
    </cdr:from>
    <cdr:to>
      <cdr:x>0.31666</cdr:x>
      <cdr:y>0.69792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17383" y="4257314"/>
          <a:ext cx="1652336" cy="439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r-IQ" sz="2400" b="1" dirty="0"/>
            <a:t>زانیاری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0.33958</cdr:x>
      <cdr:y>0.5</cdr:y>
    </cdr:from>
    <cdr:to>
      <cdr:x>0.43898</cdr:x>
      <cdr:y>0.56112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99079" y="3365071"/>
          <a:ext cx="994944" cy="41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r-IQ" sz="2400" b="1" dirty="0"/>
            <a:t>راوێژ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0.43245</cdr:x>
      <cdr:y>0.37742</cdr:y>
    </cdr:from>
    <cdr:to>
      <cdr:x>0.64428</cdr:x>
      <cdr:y>0.44512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05410" y="2532914"/>
          <a:ext cx="2598736" cy="454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r-IQ" sz="2400" b="1" dirty="0"/>
            <a:t>بڕیار پێکەوە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0.63881</cdr:x>
      <cdr:y>0.04377</cdr:y>
    </cdr:from>
    <cdr:to>
      <cdr:x>0.98077</cdr:x>
      <cdr:y>0.1705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394274" y="294574"/>
          <a:ext cx="3422946" cy="852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1"/>
          <a:r>
            <a:rPr lang="ar-IQ" sz="1800" b="1" dirty="0"/>
            <a:t>پشتگیریی بەرژەوەندییە سەربەخۆکانی کۆمەڵگا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D4E27-D03F-4CDC-89B2-FFA9C358E4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F838-DDEB-40EF-8F54-A4905903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9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GATHER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4F838-DDEB-40EF-8F54-A490590328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5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ku-Arab-IQ" dirty="0"/>
              <a:t>پەیوەندیی</a:t>
            </a:r>
            <a:r>
              <a:rPr lang="ku-Arab-IQ" baseline="0" dirty="0"/>
              <a:t> نازارەکی ٦٥٪ ی کاریگەرییەکان لای وەرگر بە جێدێڵێ.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4F838-DDEB-40EF-8F54-A490590328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0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baseline="0" dirty="0"/>
              <a:t>جیاوازی نێوان گوێگرتن و بیستن.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baseline="0" dirty="0"/>
              <a:t>گوێگرتن تەکنیکە.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baseline="0" dirty="0"/>
              <a:t>گوێگرتنی چالاکانە.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4F838-DDEB-40EF-8F54-A490590328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4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baseline="0" dirty="0"/>
              <a:t>جیاوازی نێوان گوێگرتن و بیستن.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baseline="0" dirty="0"/>
              <a:t>گوێگرتن تەکنیکە.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baseline="0" dirty="0"/>
              <a:t>گوێگرتنی چالاکانە.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4F838-DDEB-40EF-8F54-A490590328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3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baseline="0" dirty="0"/>
              <a:t>جیاوازی نێوان گوێگرتن و بیستن.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baseline="0" dirty="0"/>
              <a:t>گوێگرتن تەکنیکە.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baseline="0" dirty="0"/>
              <a:t>گوێگرتنی چالاکانە.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4F838-DDEB-40EF-8F54-A490590328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7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184" y="2882617"/>
            <a:ext cx="12805451" cy="2560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6" y="3032912"/>
            <a:ext cx="12045144" cy="2435086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84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558442"/>
            <a:ext cx="9601200" cy="18329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800"/>
            </a:lvl3pPr>
            <a:lvl4pPr marL="1920240" indent="0" algn="ctr">
              <a:buNone/>
              <a:defRPr sz="2800"/>
            </a:lvl4pPr>
            <a:lvl5pPr marL="2560320" indent="0" algn="ctr">
              <a:buNone/>
              <a:defRPr sz="2800"/>
            </a:lvl5pPr>
            <a:lvl6pPr marL="3200400" indent="0" algn="ctr">
              <a:buNone/>
              <a:defRPr sz="2800"/>
            </a:lvl6pPr>
            <a:lvl7pPr marL="3840480" indent="0" algn="ctr">
              <a:buNone/>
              <a:defRPr sz="2800"/>
            </a:lvl7pPr>
            <a:lvl8pPr marL="4480560" indent="0" algn="ctr">
              <a:buNone/>
              <a:defRPr sz="2800"/>
            </a:lvl8pPr>
            <a:lvl9pPr marL="5120640" indent="0" algn="ctr"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9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4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70278" y="0"/>
            <a:ext cx="2880360" cy="960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8656" y="853440"/>
            <a:ext cx="2522499" cy="7894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853440"/>
            <a:ext cx="8371955" cy="78943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1" y="8991998"/>
            <a:ext cx="2880356" cy="511175"/>
          </a:xfrm>
        </p:spPr>
        <p:txBody>
          <a:bodyPr/>
          <a:lstStyle/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4943" y="8991998"/>
            <a:ext cx="4493653" cy="5111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6702" y="8991998"/>
            <a:ext cx="923747" cy="511175"/>
          </a:xfrm>
        </p:spPr>
        <p:txBody>
          <a:bodyPr/>
          <a:lstStyle/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184" y="2882617"/>
            <a:ext cx="12805451" cy="2560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50" y="3092431"/>
            <a:ext cx="11041380" cy="23469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84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850" y="5578161"/>
            <a:ext cx="11041380" cy="164449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9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16" y="2816352"/>
            <a:ext cx="5120640" cy="5888736"/>
          </a:xfrm>
        </p:spPr>
        <p:txBody>
          <a:bodyPr/>
          <a:lstStyle>
            <a:lvl1pPr>
              <a:defRPr sz="308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0840" y="2816352"/>
            <a:ext cx="5120640" cy="5888736"/>
          </a:xfrm>
        </p:spPr>
        <p:txBody>
          <a:bodyPr/>
          <a:lstStyle>
            <a:lvl1pPr>
              <a:defRPr sz="308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4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678858"/>
            <a:ext cx="5120640" cy="1040332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3719192"/>
            <a:ext cx="5120640" cy="4992624"/>
          </a:xfrm>
        </p:spPr>
        <p:txBody>
          <a:bodyPr/>
          <a:lstStyle>
            <a:lvl1pPr>
              <a:defRPr sz="308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0599" y="2678858"/>
            <a:ext cx="5120640" cy="1040332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20599" y="3719190"/>
            <a:ext cx="5120640" cy="4992624"/>
          </a:xfrm>
        </p:spPr>
        <p:txBody>
          <a:bodyPr/>
          <a:lstStyle>
            <a:lvl1pPr>
              <a:defRPr sz="308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1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7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3008376"/>
            <a:ext cx="6400800" cy="5376672"/>
          </a:xfrm>
        </p:spPr>
        <p:txBody>
          <a:bodyPr/>
          <a:lstStyle>
            <a:lvl1pPr>
              <a:defRPr sz="308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9595" y="3006482"/>
            <a:ext cx="3584448" cy="4805247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238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3096092"/>
            <a:ext cx="6656832" cy="5376672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4480">
                <a:solidFill>
                  <a:schemeClr val="tx1">
                    <a:lumMod val="50000"/>
                  </a:schemeClr>
                </a:solidFill>
              </a:defRPr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9491" y="3010869"/>
            <a:ext cx="3584448" cy="48006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238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7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7" y="246553"/>
            <a:ext cx="12798400" cy="2304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9027" y="397846"/>
            <a:ext cx="10881360" cy="2112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027" y="2816352"/>
            <a:ext cx="10881360" cy="588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181" y="8991998"/>
            <a:ext cx="3633060" cy="51117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470">
                <a:solidFill>
                  <a:schemeClr val="tx1"/>
                </a:solidFill>
              </a:defRPr>
            </a:lvl1pPr>
          </a:lstStyle>
          <a:p>
            <a:fld id="{D0E7EE43-526E-4F97-8A76-B10805C81EA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1" y="8991998"/>
            <a:ext cx="568487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1195" y="8991998"/>
            <a:ext cx="993577" cy="51117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80" b="0">
                <a:solidFill>
                  <a:schemeClr val="tx1"/>
                </a:solidFill>
              </a:defRPr>
            </a:lvl1pPr>
          </a:lstStyle>
          <a:p>
            <a:fld id="{A5016542-EC68-4BC9-8362-B3FFFCDD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0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85000"/>
        </a:lnSpc>
        <a:spcBef>
          <a:spcPct val="0"/>
        </a:spcBef>
        <a:buNone/>
        <a:defRPr sz="56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1280160" rtl="0" eaLnBrk="1" latinLnBrk="0" hangingPunct="1">
        <a:lnSpc>
          <a:spcPct val="90000"/>
        </a:lnSpc>
        <a:spcBef>
          <a:spcPts val="1680"/>
        </a:spcBef>
        <a:spcAft>
          <a:spcPts val="280"/>
        </a:spcAft>
        <a:buClr>
          <a:schemeClr val="tx1"/>
        </a:buClr>
        <a:buFont typeface="Wingdings" pitchFamily="2" charset="2"/>
        <a:buChar char="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tx1"/>
        </a:buClr>
        <a:buFont typeface="Wingdings" pitchFamily="2" charset="2"/>
        <a:buChar char="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tx1"/>
        </a:buClr>
        <a:buFont typeface="Wingdings" pitchFamily="2" charset="2"/>
        <a:buChar char="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tx1"/>
        </a:buClr>
        <a:buFont typeface="Wingdings" pitchFamily="2" charset="2"/>
        <a:buChar char=""/>
        <a:defRPr sz="224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tx1"/>
        </a:buClr>
        <a:buFont typeface="Wingdings" pitchFamily="2" charset="2"/>
        <a:buChar char=""/>
        <a:defRPr sz="2240" kern="1200">
          <a:solidFill>
            <a:schemeClr val="tx1"/>
          </a:solidFill>
          <a:latin typeface="+mn-lt"/>
          <a:ea typeface="+mn-ea"/>
          <a:cs typeface="+mn-cs"/>
        </a:defRPr>
      </a:lvl5pPr>
      <a:lvl6pPr marL="179844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tx1"/>
        </a:buClr>
        <a:buFont typeface="Wingdings" pitchFamily="2" charset="2"/>
        <a:buChar char=""/>
        <a:defRPr sz="2240" kern="1200">
          <a:solidFill>
            <a:schemeClr val="tx1"/>
          </a:solidFill>
          <a:latin typeface="+mn-lt"/>
          <a:ea typeface="+mn-ea"/>
          <a:cs typeface="+mn-cs"/>
        </a:defRPr>
      </a:lvl6pPr>
      <a:lvl7pPr marL="206052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tx1"/>
        </a:buClr>
        <a:buFont typeface="Wingdings" pitchFamily="2" charset="2"/>
        <a:buChar char=""/>
        <a:defRPr sz="2240" kern="1200">
          <a:solidFill>
            <a:schemeClr val="tx1"/>
          </a:solidFill>
          <a:latin typeface="+mn-lt"/>
          <a:ea typeface="+mn-ea"/>
          <a:cs typeface="+mn-cs"/>
        </a:defRPr>
      </a:lvl7pPr>
      <a:lvl8pPr marL="22806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tx1"/>
        </a:buClr>
        <a:buFont typeface="Wingdings" pitchFamily="2" charset="2"/>
        <a:buChar char=""/>
        <a:defRPr sz="2240" kern="1200">
          <a:solidFill>
            <a:schemeClr val="tx1"/>
          </a:solidFill>
          <a:latin typeface="+mn-lt"/>
          <a:ea typeface="+mn-ea"/>
          <a:cs typeface="+mn-cs"/>
        </a:defRPr>
      </a:lvl8pPr>
      <a:lvl9pPr marL="252868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tx1"/>
        </a:buClr>
        <a:buFont typeface="Wingdings" pitchFamily="2" charset="2"/>
        <a:buChar char=""/>
        <a:defRPr sz="2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پەیوەندی بۆ گەشەپێدان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34" y="2774595"/>
            <a:ext cx="9145546" cy="6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ku-Arab-IQ" dirty="0"/>
              <a:t>کاریگەریی پەیوەندیی نازارەکی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74" y="3051543"/>
            <a:ext cx="5575401" cy="558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3" y="3051543"/>
            <a:ext cx="5580985" cy="55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ku-Arab-IQ" dirty="0"/>
              <a:t>چۆن پەیوەندییەکی کاریگەر دروست بکەین؟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ku-Arab-IQ" b="1" dirty="0">
                <a:solidFill>
                  <a:srgbClr val="FFFF00"/>
                </a:solidFill>
              </a:rPr>
              <a:t>١-</a:t>
            </a:r>
            <a:r>
              <a:rPr lang="ar-IQ" b="1" dirty="0">
                <a:solidFill>
                  <a:srgbClr val="FFFF00"/>
                </a:solidFill>
              </a:rPr>
              <a:t> </a:t>
            </a:r>
            <a:r>
              <a:rPr lang="ku-Arab-IQ" b="1" dirty="0">
                <a:solidFill>
                  <a:srgbClr val="FFFF00"/>
                </a:solidFill>
              </a:rPr>
              <a:t>پەیوەندیگرتن</a:t>
            </a:r>
            <a:br>
              <a:rPr lang="ku-Arab-IQ" b="1" dirty="0">
                <a:solidFill>
                  <a:srgbClr val="FFFF00"/>
                </a:solidFill>
              </a:rPr>
            </a:br>
            <a:endParaRPr lang="ku-Arab-IQ" b="1" dirty="0">
              <a:solidFill>
                <a:srgbClr val="FFFF00"/>
              </a:solidFill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پردێک یان هێڵێکی پەیوەندی لەگەڵ بەرامبەرەکەتدا دروست بکە.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گرنگی بە زمانی جەستە و دەموچاو و تۆنی قسەکردنی بەرامبەرەکەت بدە.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هەوڵ بدە لە چاوی بەرامبەرەکەتەوە تەماشای شتەکان بکەیت.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هەوڵ بدە شێوازی پەیوەندیگرتنت لەگەڵ شێوازی کەسی بەرامبەرتدا بگونجێنی.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خۆت لە رەخنەی سلبی دوور بگرە و هەوڵ مەدە بەرامبەرەکەت بە هەڵە پیشان بدەیت.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گرنگیی بە خواست و نیگەرانییەکانی بەرامبەرەکەت بدە. </a:t>
            </a:r>
          </a:p>
          <a:p>
            <a:pPr marL="0" indent="0" algn="r" rtl="1">
              <a:buNone/>
            </a:pPr>
            <a:endParaRPr lang="ku-Arab-IQ" dirty="0"/>
          </a:p>
        </p:txBody>
      </p:sp>
    </p:spTree>
    <p:extLst>
      <p:ext uri="{BB962C8B-B14F-4D97-AF65-F5344CB8AC3E}">
        <p14:creationId xmlns:p14="http://schemas.microsoft.com/office/powerpoint/2010/main" val="58728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ku-Arab-IQ" dirty="0"/>
              <a:t>چۆن پەیوەندییەکی کاریگەر دروست بکەین؟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9027" y="2816352"/>
            <a:ext cx="10881360" cy="5888736"/>
          </a:xfrm>
        </p:spPr>
        <p:txBody>
          <a:bodyPr/>
          <a:lstStyle/>
          <a:p>
            <a:pPr algn="r" rtl="1"/>
            <a:r>
              <a:rPr lang="ku-Arab-IQ" b="1" dirty="0">
                <a:solidFill>
                  <a:srgbClr val="FFFF00"/>
                </a:solidFill>
              </a:rPr>
              <a:t>٢-</a:t>
            </a:r>
            <a:r>
              <a:rPr lang="ar-IQ" b="1" dirty="0">
                <a:solidFill>
                  <a:srgbClr val="FFFF00"/>
                </a:solidFill>
              </a:rPr>
              <a:t> </a:t>
            </a:r>
            <a:r>
              <a:rPr lang="ku-Arab-IQ" b="1" dirty="0">
                <a:solidFill>
                  <a:srgbClr val="FFFF00"/>
                </a:solidFill>
              </a:rPr>
              <a:t>گوێگرتن</a:t>
            </a:r>
            <a:br>
              <a:rPr lang="ku-Arab-IQ" b="1" dirty="0">
                <a:solidFill>
                  <a:srgbClr val="FFFF00"/>
                </a:solidFill>
              </a:rPr>
            </a:br>
            <a:endParaRPr lang="ku-Arab-IQ" b="1" dirty="0">
              <a:solidFill>
                <a:srgbClr val="FFFF00"/>
              </a:solidFill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هانی بەرامبەرەکەت بدە بۆ ئەوەی قسە بکات.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حەز و ویستی خۆت بۆ گوێگرتن نیشان بدە.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پرسیاری کراوە بکە.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گوێ لەو شتە بگرە کە دەیانەوێ پێتی بگەیەنن، نەک تەنها ئەوەی کە بە زمان دەیڵێن؛ گوێ لە هەست و سۆزیان بگرە؛ گوێ بگرە بزانە چییان دەوێت.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دڵنیا بە کە لە قسەکانیان تێگەیشتووی. وشە و دەربڕینی خۆت بە کار بێنە بۆ ئەوەی جەخت لەو شتانەی بکەیتەوە کە گوێت لێبووە و تێبینیت کردوون.  </a:t>
            </a:r>
          </a:p>
          <a:p>
            <a:pPr marL="0" indent="0" algn="r" rtl="1">
              <a:buNone/>
            </a:pPr>
            <a:endParaRPr lang="ku-Arab-IQ" dirty="0"/>
          </a:p>
        </p:txBody>
      </p:sp>
    </p:spTree>
    <p:extLst>
      <p:ext uri="{BB962C8B-B14F-4D97-AF65-F5344CB8AC3E}">
        <p14:creationId xmlns:p14="http://schemas.microsoft.com/office/powerpoint/2010/main" val="159347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ku-Arab-IQ" dirty="0"/>
              <a:t>چۆن پەیوەندییەکی کاریگەر دروست بکەین؟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9027" y="2816352"/>
            <a:ext cx="10881360" cy="5888736"/>
          </a:xfrm>
        </p:spPr>
        <p:txBody>
          <a:bodyPr/>
          <a:lstStyle/>
          <a:p>
            <a:pPr algn="r" rtl="1"/>
            <a:r>
              <a:rPr lang="ku-Arab-IQ" b="1" dirty="0">
                <a:solidFill>
                  <a:srgbClr val="FFFF00"/>
                </a:solidFill>
              </a:rPr>
              <a:t>٣-</a:t>
            </a:r>
            <a:r>
              <a:rPr lang="ar-IQ" b="1" dirty="0">
                <a:solidFill>
                  <a:srgbClr val="FFFF00"/>
                </a:solidFill>
              </a:rPr>
              <a:t> </a:t>
            </a:r>
            <a:r>
              <a:rPr lang="ku-Arab-IQ" b="1" dirty="0">
                <a:solidFill>
                  <a:srgbClr val="FFFF00"/>
                </a:solidFill>
              </a:rPr>
              <a:t>پێڕاگەیاندن</a:t>
            </a:r>
            <a:br>
              <a:rPr lang="ku-Arab-IQ" b="1" dirty="0">
                <a:solidFill>
                  <a:srgbClr val="FFFF00"/>
                </a:solidFill>
              </a:rPr>
            </a:br>
            <a:endParaRPr lang="ku-Arab-IQ" b="1" dirty="0">
              <a:solidFill>
                <a:srgbClr val="FFFF00"/>
              </a:solidFill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بە دڵسۆزی و باوەڕەوە قسە بکە.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گرنگیی بە شێوازی پەیوەندی و دەربرێنی بەرامبەرەکەت بدە.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بزانە دەتەوێ چی بە دەست بێنی.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بە لای کەمەوە، هێندەی قسە دەکەی، گوێ بگرە (ئەگەر زیاتر نەبێ).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تۆنی ئاخاوتن و زمانی جەستە و دەموچاوت لەگەڵ گوتەکانتدا بگونجێنە.  </a:t>
            </a:r>
          </a:p>
          <a:p>
            <a:pPr marL="0" indent="0" algn="r" rtl="1">
              <a:buNone/>
            </a:pPr>
            <a:endParaRPr lang="ku-Arab-IQ" dirty="0"/>
          </a:p>
        </p:txBody>
      </p:sp>
    </p:spTree>
    <p:extLst>
      <p:ext uri="{BB962C8B-B14F-4D97-AF65-F5344CB8AC3E}">
        <p14:creationId xmlns:p14="http://schemas.microsoft.com/office/powerpoint/2010/main" val="91921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ku-Arab-IQ" dirty="0"/>
              <a:t>چۆن پەیوەندییەکی کاریگەر دروست بکەین؟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9027" y="2816352"/>
            <a:ext cx="10881360" cy="5888736"/>
          </a:xfrm>
        </p:spPr>
        <p:txBody>
          <a:bodyPr/>
          <a:lstStyle/>
          <a:p>
            <a:pPr algn="r" rtl="1"/>
            <a:r>
              <a:rPr lang="ku-Arab-IQ" b="1" dirty="0">
                <a:solidFill>
                  <a:srgbClr val="FFFF00"/>
                </a:solidFill>
              </a:rPr>
              <a:t>٤-</a:t>
            </a:r>
            <a:r>
              <a:rPr lang="ar-IQ" b="1" dirty="0">
                <a:solidFill>
                  <a:srgbClr val="FFFF00"/>
                </a:solidFill>
              </a:rPr>
              <a:t> </a:t>
            </a:r>
            <a:r>
              <a:rPr lang="ku-Arab-IQ" b="1" dirty="0">
                <a:solidFill>
                  <a:srgbClr val="FFFF00"/>
                </a:solidFill>
              </a:rPr>
              <a:t>قسەکردن</a:t>
            </a:r>
            <a:br>
              <a:rPr lang="ku-Arab-IQ" b="1" dirty="0">
                <a:solidFill>
                  <a:srgbClr val="FFFF00"/>
                </a:solidFill>
              </a:rPr>
            </a:br>
            <a:endParaRPr lang="ku-Arab-IQ" b="1" dirty="0">
              <a:solidFill>
                <a:srgbClr val="FFFF00"/>
              </a:solidFill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متمانە بە خۆبوونت پیشان بدە.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پەیوەندییەکی بەهێز لەگەڵ گوێگردا ساز بکە.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بە روونی ئامانجەکەت دیاری بکە.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قسەکانت با کورت و سادە بن. زۆربەی جار، بە یەک جار پەیوەندیگرتن، یەک ئامانج دەپێکرێ؛ سێ خاڵی سەرەکی باس بکە و سەرنجی گوێگریان بۆ راکێشە.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ku-Arab-IQ" sz="2400" dirty="0"/>
              <a:t>داوای کاردانەوە و پەرچەپێدان بکە. بزانە گوێگر لە پەیامەکەت گەیشتووە.</a:t>
            </a:r>
          </a:p>
          <a:p>
            <a:pPr marL="0" indent="0" algn="r" rtl="1">
              <a:buNone/>
            </a:pPr>
            <a:endParaRPr lang="ku-Arab-IQ" dirty="0"/>
          </a:p>
        </p:txBody>
      </p:sp>
    </p:spTree>
    <p:extLst>
      <p:ext uri="{BB962C8B-B14F-4D97-AF65-F5344CB8AC3E}">
        <p14:creationId xmlns:p14="http://schemas.microsoft.com/office/powerpoint/2010/main" val="84258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ku-Arab-IQ" dirty="0"/>
              <a:t>نیشانەکانی ئاسوودەبوونی گوێگر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ku-Arab-IQ" dirty="0"/>
              <a:t>بە ئازادی پرسیار دەکات.</a:t>
            </a:r>
          </a:p>
          <a:p>
            <a:pPr algn="r" rtl="1"/>
            <a:r>
              <a:rPr lang="ku-Arab-IQ" dirty="0"/>
              <a:t>بە ئازادی وەڵامی پرسیارەکان دەداتەوە.</a:t>
            </a:r>
          </a:p>
          <a:p>
            <a:pPr algn="r" rtl="1"/>
            <a:r>
              <a:rPr lang="ku-Arab-IQ" dirty="0"/>
              <a:t>ئارام و کراوە دەبێت.</a:t>
            </a:r>
          </a:p>
          <a:p>
            <a:pPr algn="r" rtl="1"/>
            <a:r>
              <a:rPr lang="ku-Arab-IQ" dirty="0"/>
              <a:t>چاوی لە چاوی لە بەرامبەر نادزێتەوە (تەماشای دەکات).</a:t>
            </a:r>
          </a:p>
          <a:p>
            <a:pPr algn="r" rtl="1"/>
            <a:r>
              <a:rPr lang="ku-Arab-IQ" dirty="0"/>
              <a:t>بە بەردەوامی و شپرزەییەوە پێنانەکەنێت.</a:t>
            </a:r>
          </a:p>
          <a:p>
            <a:pPr algn="r" rtl="1"/>
            <a:r>
              <a:rPr lang="ku-Arab-IQ" dirty="0"/>
              <a:t>بێزار نابێت.</a:t>
            </a:r>
          </a:p>
          <a:p>
            <a:pPr algn="r" rtl="1"/>
            <a:r>
              <a:rPr lang="ku-Arab-IQ" dirty="0"/>
              <a:t>تەماشای دەوروبەر ناکات تا بزانێ کەس گوێی لە گفتوگۆکە بووە یان نا.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3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6270" y="2948296"/>
            <a:ext cx="8369878" cy="6172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ku-Arab-IQ" dirty="0"/>
              <a:t>هەڕەمی فێربوون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70" y="2948296"/>
            <a:ext cx="836987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2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بەشداریی کۆمەڵگا: بەشداریی کۆمەڵگا لە چی پێکدێ؟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IQ" dirty="0"/>
              <a:t>بەشداربوونی چالاکانەی دانیشتووانی ناوچەکە (خۆجێی) لە بڕیاردان و جێبەجێکردنی پرۆژەکانی گەشەپێدان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IQ" dirty="0"/>
              <a:t>رۆڵی کۆمەڵگا لە:</a:t>
            </a:r>
          </a:p>
          <a:p>
            <a:pPr algn="r" rtl="1"/>
            <a:r>
              <a:rPr lang="ar-IQ" dirty="0"/>
              <a:t>داڕشتنی پرۆگرام</a:t>
            </a:r>
          </a:p>
          <a:p>
            <a:pPr algn="r" rtl="1"/>
            <a:r>
              <a:rPr lang="ar-IQ" dirty="0"/>
              <a:t>پێدانی توانا بە دانیشتوان بۆ تێگەیشتن و هەڵبژاردن بە ئاگاییەوە.</a:t>
            </a:r>
          </a:p>
          <a:p>
            <a:pPr algn="r" rtl="1"/>
            <a:r>
              <a:rPr lang="ar-IQ" dirty="0"/>
              <a:t>گونجاندنی ئەو ئامانجانەی لە ئاستی دیکەوە دادەنرێن لەگەڵ ئەولەوییەتەکانی کۆمەڵگادا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IQ" dirty="0"/>
              <a:t>کۆمەڵگا هەم پێداویستی و ئەولەوییەتە دەستەجەمعییەکان دەستنیشان دەکات، و هەم بەرپرسیارەتی بۆ ئەم بڕیارانە دەگرێتە ئەستۆ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4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بۆچی بەشداریی کۆمەڵگا؟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b="1" dirty="0"/>
              <a:t>کاریگەرییەکانی بەشداری کۆمەڵگا بە جۆرێک لێکدەدرێنەوە کە:</a:t>
            </a:r>
          </a:p>
          <a:p>
            <a:pPr algn="r" rtl="1"/>
            <a:endParaRPr lang="ar-IQ" dirty="0"/>
          </a:p>
          <a:p>
            <a:pPr algn="r" rtl="1"/>
            <a:r>
              <a:rPr lang="ar-IQ" dirty="0"/>
              <a:t>ئاستی قبوڵکردن و خاوەندارێتی پرۆگرامەکە</a:t>
            </a:r>
            <a:r>
              <a:rPr lang="en-US" dirty="0"/>
              <a:t> </a:t>
            </a:r>
            <a:r>
              <a:rPr lang="ar-IQ" dirty="0"/>
              <a:t>لای خەڵک بەرز دەکاتەوە</a:t>
            </a:r>
          </a:p>
          <a:p>
            <a:pPr algn="r" rtl="1"/>
            <a:r>
              <a:rPr lang="ar-IQ" dirty="0"/>
              <a:t>ئەوە مسۆگەر دەکات کە پرۆگرامە وەڵامی پێویستییەکانی کۆمەڵگا دەداتەوە</a:t>
            </a:r>
          </a:p>
          <a:p>
            <a:pPr algn="r" rtl="1"/>
            <a:r>
              <a:rPr lang="ar-IQ" dirty="0"/>
              <a:t>دەکرێت تێچووەکان کەم بکاتەوە، ئەویش بە بەکارهێنانی سەرچاوەی خۆماڵی</a:t>
            </a:r>
          </a:p>
          <a:p>
            <a:pPr algn="r" rtl="1"/>
            <a:r>
              <a:rPr lang="ar-IQ" dirty="0"/>
              <a:t>رێکخراو و رێگە چارەی ئاشنا بە خەڵکی ناوچەکە بە کار دەهێنێت.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3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چارەسەری کێشە لە رێی کۆمەڵگاوە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027" y="3205458"/>
            <a:ext cx="10881360" cy="5888736"/>
          </a:xfrm>
        </p:spPr>
        <p:txBody>
          <a:bodyPr>
            <a:normAutofit/>
          </a:bodyPr>
          <a:lstStyle/>
          <a:p>
            <a:pPr algn="r" rtl="1"/>
            <a:r>
              <a:rPr lang="ar-IQ" sz="3200" dirty="0"/>
              <a:t>دەستنیشانکردن و ئەولەوییەتدان بە کێشەکان</a:t>
            </a:r>
          </a:p>
          <a:p>
            <a:pPr algn="r" rtl="1"/>
            <a:r>
              <a:rPr lang="ar-IQ" sz="3200" dirty="0"/>
              <a:t>پلاندانان پێکەوە</a:t>
            </a:r>
          </a:p>
          <a:p>
            <a:pPr algn="r" rtl="1"/>
            <a:r>
              <a:rPr lang="ar-IQ" sz="3200" dirty="0"/>
              <a:t>جێبەجێکردن لە لایەن ئەندامانی کۆمەڵگاوە</a:t>
            </a:r>
          </a:p>
          <a:p>
            <a:pPr algn="r" rtl="1"/>
            <a:r>
              <a:rPr lang="ar-IQ" sz="3200" dirty="0"/>
              <a:t>هەڵسەنگاندن لە لایەن ئەندامانی کۆمەڵگاوە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100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پەیوەندی بۆ گەشەپێدان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720" y="4241697"/>
            <a:ext cx="9784080" cy="252299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2800" b="1" dirty="0">
                <a:solidFill>
                  <a:srgbClr val="FFFF00"/>
                </a:solidFill>
              </a:rPr>
              <a:t>پەیوەندی بۆ گەشەپێدان چییە؟</a:t>
            </a:r>
          </a:p>
          <a:p>
            <a:pPr marL="0" indent="0" algn="r" rtl="1">
              <a:buNone/>
            </a:pPr>
            <a:r>
              <a:rPr lang="ar-IQ" sz="2800" dirty="0"/>
              <a:t>- لە یونیسێف، پرۆسەیەکی ستراتیجییە، سیستەماتیک و پشتبەستوو بە بەڵگە و پلان بۆ دارێژراوە، بۆ برەودان بە گۆڕانی ئەرێنی و پێوانەکراو لە رەفتار و کۆمەڵگادا، کە ئەمەش </a:t>
            </a:r>
            <a:r>
              <a:rPr lang="ku-Arab-IQ" sz="2800" dirty="0"/>
              <a:t>بەشێکە لە</a:t>
            </a:r>
            <a:r>
              <a:rPr lang="ar-IQ" sz="2800" dirty="0"/>
              <a:t> بەرنامەکانی گەشەپێدان.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8752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319" y="2816225"/>
            <a:ext cx="10311374" cy="58896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9027" y="397846"/>
            <a:ext cx="10881360" cy="2112264"/>
          </a:xfrm>
        </p:spPr>
        <p:txBody>
          <a:bodyPr/>
          <a:lstStyle/>
          <a:p>
            <a:pPr algn="r" rtl="1"/>
            <a:r>
              <a:rPr lang="ar-IQ" dirty="0"/>
              <a:t>چارەسەری کێشە لە رێی کۆمەڵگاوە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0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ئاستەکانی بەشداری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027" y="3147092"/>
            <a:ext cx="10881360" cy="5888736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IQ" sz="3600" dirty="0"/>
              <a:t>قبوڵکردن -- بەکارهێنان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IQ" sz="3600" dirty="0"/>
              <a:t>بزواندن (بەگەڕخستن)-- پشکداری (مساهمة)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IQ" sz="3600" dirty="0"/>
              <a:t>بەشداربوون (مشارکة)-- جێبەجێکردن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IQ" sz="3600" dirty="0"/>
              <a:t>دەست تێدابوون-- پلاندانان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IQ" sz="3600" dirty="0"/>
              <a:t>کۆنترۆڵ/خاوەندارێتی-- کۆمەڵگا ئاراستەکار دەبێت؛ بەرەو زیادکردنی ئاستی خاوەندارێتی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4928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22563256"/>
              </p:ext>
            </p:extLst>
          </p:nvPr>
        </p:nvGraphicFramePr>
        <p:xfrm>
          <a:off x="209550" y="2661508"/>
          <a:ext cx="12287250" cy="671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9027" y="397846"/>
            <a:ext cx="10881360" cy="2112264"/>
          </a:xfrm>
        </p:spPr>
        <p:txBody>
          <a:bodyPr/>
          <a:lstStyle/>
          <a:p>
            <a:pPr algn="r" rtl="1"/>
            <a:r>
              <a:rPr lang="ar-IQ" dirty="0"/>
              <a:t>ئاستەکانی بەشداری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7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مۆدێلەکانی گۆڕانکاریی لە کۆمەڵگادا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IQ" dirty="0"/>
              <a:t>داڕشتنی سیاسەتی کۆمەڵایەتی: ئاستی قبووڵکردن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IQ" dirty="0"/>
              <a:t>بزواندنی (بەگەڕخستنتی) کۆمەڵ: ئاستی بزواندن، بەشداری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IQ" dirty="0"/>
              <a:t>کردەی کۆمەڵایەتی: ئاستی دەست تێدابوون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IQ" dirty="0"/>
              <a:t>گەشەسەندنی خۆجێیی: ئاستی دەست تێدابوون، کۆنترۆڵ</a:t>
            </a:r>
          </a:p>
          <a:p>
            <a:pPr algn="r" rtl="1"/>
            <a:endParaRPr lang="ar-IQ" dirty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IQ" dirty="0">
                <a:solidFill>
                  <a:srgbClr val="FFFF00"/>
                </a:solidFill>
              </a:rPr>
              <a:t>هیچ مۆدێلێک بە تەنیا بۆ هەموو دۆخەکان نابێت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IQ" dirty="0">
                <a:solidFill>
                  <a:srgbClr val="FFFF00"/>
                </a:solidFill>
              </a:rPr>
              <a:t>دەکرێت بەردەوام مۆدێلەکان بگۆڕدرێن، بە گوێرەی پێداویستی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IQ" dirty="0">
                <a:solidFill>
                  <a:srgbClr val="FFFF00"/>
                </a:solidFill>
              </a:rPr>
              <a:t>دەکرێت زیاتر لە یەک شێواز بە کار بهێنرێت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30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600423"/>
              </p:ext>
            </p:extLst>
          </p:nvPr>
        </p:nvGraphicFramePr>
        <p:xfrm>
          <a:off x="330739" y="3010776"/>
          <a:ext cx="12217941" cy="38764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72647">
                  <a:extLst>
                    <a:ext uri="{9D8B030D-6E8A-4147-A177-3AD203B41FA5}">
                      <a16:colId xmlns:a16="http://schemas.microsoft.com/office/drawing/2014/main" val="3431788818"/>
                    </a:ext>
                  </a:extLst>
                </a:gridCol>
                <a:gridCol w="4072647">
                  <a:extLst>
                    <a:ext uri="{9D8B030D-6E8A-4147-A177-3AD203B41FA5}">
                      <a16:colId xmlns:a16="http://schemas.microsoft.com/office/drawing/2014/main" val="2643704050"/>
                    </a:ext>
                  </a:extLst>
                </a:gridCol>
                <a:gridCol w="4072647">
                  <a:extLst>
                    <a:ext uri="{9D8B030D-6E8A-4147-A177-3AD203B41FA5}">
                      <a16:colId xmlns:a16="http://schemas.microsoft.com/office/drawing/2014/main" val="1116874101"/>
                    </a:ext>
                  </a:extLst>
                </a:gridCol>
              </a:tblGrid>
              <a:tr h="959483">
                <a:tc gridSpan="2">
                  <a:txBody>
                    <a:bodyPr/>
                    <a:lstStyle/>
                    <a:p>
                      <a:pPr algn="r" rtl="1"/>
                      <a:r>
                        <a:rPr lang="ar-IQ" b="0" dirty="0"/>
                        <a:t>سەرچاوەی رێبەرایەتی کردن</a:t>
                      </a:r>
                      <a:endParaRPr lang="en-US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033543"/>
                  </a:ext>
                </a:extLst>
              </a:tr>
              <a:tr h="978720">
                <a:tc>
                  <a:txBody>
                    <a:bodyPr/>
                    <a:lstStyle/>
                    <a:p>
                      <a:pPr algn="r" rtl="1"/>
                      <a:r>
                        <a:rPr lang="ar-IQ" dirty="0"/>
                        <a:t>دەرەکی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/>
                        <a:t>ناوەکی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/>
                        <a:t>سەرچاوەی سامان و کەرەستە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00620"/>
                  </a:ext>
                </a:extLst>
              </a:tr>
              <a:tr h="959483">
                <a:tc>
                  <a:txBody>
                    <a:bodyPr/>
                    <a:lstStyle/>
                    <a:p>
                      <a:pPr algn="r" rtl="1"/>
                      <a:r>
                        <a:rPr lang="ar-IQ" dirty="0"/>
                        <a:t>بزواندنی کۆمەڵ</a:t>
                      </a:r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/>
                        <a:t>گەشەسەندنی خۆجێیی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/>
                        <a:t>ناوەکی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042323"/>
                  </a:ext>
                </a:extLst>
              </a:tr>
              <a:tr h="978720">
                <a:tc>
                  <a:txBody>
                    <a:bodyPr/>
                    <a:lstStyle/>
                    <a:p>
                      <a:pPr algn="r" rtl="1"/>
                      <a:r>
                        <a:rPr lang="ar-IQ" dirty="0"/>
                        <a:t>داڕشتنی سیاسەتی کۆمەڵایەتی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/>
                        <a:t>کردەی کۆمەڵایەتی</a:t>
                      </a:r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/>
                        <a:t>دەرەکی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38397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مۆدێلەکانی گۆڕانکاریی لە کۆمەڵگادا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63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b="1" dirty="0">
                <a:solidFill>
                  <a:srgbClr val="FFC000"/>
                </a:solidFill>
              </a:rPr>
              <a:t>هەر مۆدێلێکی گۆڕانکاری پێویستیی بە جۆڕیکی تایبەت لە کەسایەتیی هەیە:</a:t>
            </a:r>
          </a:p>
          <a:p>
            <a:pPr algn="r" rtl="1"/>
            <a:endParaRPr lang="ar-IQ" dirty="0"/>
          </a:p>
          <a:p>
            <a:pPr algn="r" rtl="1"/>
            <a:r>
              <a:rPr lang="ar-IQ" dirty="0"/>
              <a:t>پسپۆڕ</a:t>
            </a:r>
            <a:r>
              <a:rPr lang="en-US" dirty="0"/>
              <a:t>                                        </a:t>
            </a:r>
            <a:r>
              <a:rPr lang="ar-IQ" dirty="0"/>
              <a:t>داڕشتنی سیاسەتی کۆمەڵایەتی</a:t>
            </a:r>
            <a:r>
              <a:rPr lang="en-US" dirty="0"/>
              <a:t>      </a:t>
            </a:r>
            <a:endParaRPr lang="ar-IQ" dirty="0"/>
          </a:p>
          <a:p>
            <a:pPr algn="r" rtl="1"/>
            <a:r>
              <a:rPr lang="ar-IQ" dirty="0"/>
              <a:t>ئاسانکار</a:t>
            </a:r>
            <a:r>
              <a:rPr lang="en-US" dirty="0"/>
              <a:t>                                 </a:t>
            </a:r>
            <a:r>
              <a:rPr lang="ar-IQ" dirty="0"/>
              <a:t> گەشەسەندنی خۆجێیی</a:t>
            </a:r>
          </a:p>
          <a:p>
            <a:pPr algn="r" rtl="1"/>
            <a:r>
              <a:rPr lang="ar-IQ" dirty="0"/>
              <a:t>رێکخەر </a:t>
            </a:r>
            <a:r>
              <a:rPr lang="en-US" dirty="0"/>
              <a:t>                                    </a:t>
            </a:r>
            <a:r>
              <a:rPr lang="ar-IQ" dirty="0"/>
              <a:t>کردەی کۆمەڵایەتی</a:t>
            </a:r>
          </a:p>
          <a:p>
            <a:pPr algn="r" rtl="1"/>
            <a:r>
              <a:rPr lang="ar-IQ" dirty="0"/>
              <a:t>بەڕێوەبەر</a:t>
            </a:r>
            <a:r>
              <a:rPr lang="en-US" dirty="0"/>
              <a:t>                                 </a:t>
            </a:r>
            <a:r>
              <a:rPr lang="ar-IQ" dirty="0"/>
              <a:t>بزواندنی کۆمەڵ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9027" y="397846"/>
            <a:ext cx="10881360" cy="2112264"/>
          </a:xfrm>
        </p:spPr>
        <p:txBody>
          <a:bodyPr/>
          <a:lstStyle/>
          <a:p>
            <a:pPr algn="r" rtl="1"/>
            <a:r>
              <a:rPr lang="ar-IQ" dirty="0"/>
              <a:t>مۆدێلەکانی گۆڕانکاریی لە کۆمەڵگادا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684852" y="4883286"/>
            <a:ext cx="21595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684852" y="5580435"/>
            <a:ext cx="21595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684852" y="6241916"/>
            <a:ext cx="21595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684852" y="6883941"/>
            <a:ext cx="21595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335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b="1" dirty="0">
                <a:solidFill>
                  <a:srgbClr val="FFFF00"/>
                </a:solidFill>
              </a:rPr>
              <a:t>ئامرازەکانی گۆڕانکاری</a:t>
            </a:r>
            <a:r>
              <a:rPr lang="en-US" b="1" dirty="0">
                <a:solidFill>
                  <a:srgbClr val="FFFF00"/>
                </a:solidFill>
              </a:rPr>
              <a:t>:</a:t>
            </a:r>
          </a:p>
          <a:p>
            <a:pPr algn="r" rtl="1"/>
            <a:endParaRPr lang="en-US" b="1" dirty="0">
              <a:solidFill>
                <a:srgbClr val="FFFF0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IQ" dirty="0">
                <a:solidFill>
                  <a:srgbClr val="FFFF00"/>
                </a:solidFill>
              </a:rPr>
              <a:t>تێگەیشتنی</a:t>
            </a:r>
            <a:r>
              <a:rPr lang="ar-IQ" dirty="0"/>
              <a:t> کۆمەڵگا، کەرەستە و سەرچاوەکانی، پێداویستییەکانی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dirty="0">
                <a:solidFill>
                  <a:srgbClr val="FFFF00"/>
                </a:solidFill>
              </a:rPr>
              <a:t>رێنمایی کردنی </a:t>
            </a:r>
            <a:r>
              <a:rPr lang="ar-IQ" dirty="0"/>
              <a:t>کۆمەڵگا بۆ ئەوەی پلان بۆ تێهەڵچوون و دەستپێشخەرییەکانیان دانێن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dirty="0">
                <a:solidFill>
                  <a:srgbClr val="FFFF00"/>
                </a:solidFill>
              </a:rPr>
              <a:t>شیاندنی</a:t>
            </a:r>
            <a:r>
              <a:rPr lang="ar-IQ" dirty="0"/>
              <a:t> کۆمەڵگا بۆ دابینکردنی خزمەتگوزاریی سەرەتایی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IQ" dirty="0">
                <a:solidFill>
                  <a:srgbClr val="FFFF00"/>
                </a:solidFill>
              </a:rPr>
              <a:t>بانگەشە</a:t>
            </a:r>
            <a:r>
              <a:rPr lang="ar-IQ" dirty="0"/>
              <a:t> بۆ خزمەتگوزاریی باشتر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9027" y="397846"/>
            <a:ext cx="10881360" cy="2112264"/>
          </a:xfrm>
        </p:spPr>
        <p:txBody>
          <a:bodyPr/>
          <a:lstStyle/>
          <a:p>
            <a:pPr algn="r" rtl="1"/>
            <a:r>
              <a:rPr lang="ar-IQ" dirty="0"/>
              <a:t>مۆدێلەکانی گۆڕانکاریی لە کۆمەڵگادا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4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پەیوەندی بۆ گەشەپێدان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>
                <a:solidFill>
                  <a:srgbClr val="FFFF00"/>
                </a:solidFill>
              </a:rPr>
              <a:t>ئامرازەکانی چین؟</a:t>
            </a:r>
          </a:p>
          <a:p>
            <a:pPr algn="r" rtl="1">
              <a:buFontTx/>
              <a:buChar char="-"/>
            </a:pPr>
            <a:r>
              <a:rPr lang="ar-IQ" dirty="0"/>
              <a:t>داکۆکی و بانگەشە، بەشدارپێکردن و بزواندنی کۆمەڵگا، گۆڕینی رەفتار و گۆڕانی کۆمەڵایەتی.</a:t>
            </a:r>
            <a:endParaRPr lang="en-US" dirty="0"/>
          </a:p>
          <a:p>
            <a:pPr algn="r" rtl="1">
              <a:buFontTx/>
              <a:buChar char="-"/>
            </a:pPr>
            <a:endParaRPr lang="en-US" dirty="0"/>
          </a:p>
          <a:p>
            <a:pPr marL="0" indent="0" algn="r" rtl="1">
              <a:buNone/>
            </a:pPr>
            <a:r>
              <a:rPr lang="ar-IQ" dirty="0">
                <a:solidFill>
                  <a:srgbClr val="FFFF00"/>
                </a:solidFill>
              </a:rPr>
              <a:t>ئەوەی گرنگە بۆ ئەمڕۆ:</a:t>
            </a:r>
          </a:p>
          <a:p>
            <a:pPr marL="0" indent="0" algn="r" rtl="1">
              <a:buNone/>
            </a:pPr>
            <a:r>
              <a:rPr lang="en-US" dirty="0"/>
              <a:t> - </a:t>
            </a:r>
            <a:r>
              <a:rPr lang="ku-Arab-IQ" dirty="0"/>
              <a:t>پەیوەندیگرتن، رەف</a:t>
            </a:r>
            <a:r>
              <a:rPr lang="ar-IQ" dirty="0"/>
              <a:t>تاری تاک</a:t>
            </a:r>
            <a:r>
              <a:rPr lang="en-US" dirty="0"/>
              <a:t> </a:t>
            </a:r>
            <a:r>
              <a:rPr lang="ar-IQ" dirty="0"/>
              <a:t>و</a:t>
            </a:r>
            <a:r>
              <a:rPr lang="en-US" dirty="0"/>
              <a:t> </a:t>
            </a:r>
            <a:r>
              <a:rPr lang="ar-IQ" dirty="0"/>
              <a:t>بەشداریی کۆمەڵگا و زانینی ئاستی بەشداریی پێکهاتە و تۆڕەکانی ناو کۆمەڵگا لە پرۆژەکاندا.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5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ku-Arab-IQ" dirty="0"/>
              <a:t>توخمەکانی پەیوەندی</a:t>
            </a:r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8235875" y="4083761"/>
            <a:ext cx="1676728" cy="608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>
                <a:solidFill>
                  <a:srgbClr val="0070C0"/>
                </a:solidFill>
              </a:rPr>
              <a:t>دانانی جفرە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5436291" y="3447535"/>
            <a:ext cx="1940011" cy="2026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u-Arab-IQ" dirty="0">
              <a:solidFill>
                <a:srgbClr val="0070C0"/>
              </a:solidFill>
            </a:endParaRPr>
          </a:p>
          <a:p>
            <a:pPr algn="ctr"/>
            <a:endParaRPr lang="ku-Arab-IQ" dirty="0">
              <a:solidFill>
                <a:srgbClr val="0070C0"/>
              </a:solidFill>
            </a:endParaRPr>
          </a:p>
          <a:p>
            <a:pPr algn="ctr"/>
            <a:r>
              <a:rPr lang="ku-Arab-IQ" dirty="0">
                <a:solidFill>
                  <a:srgbClr val="0070C0"/>
                </a:solidFill>
              </a:rPr>
              <a:t>ناوەند (میدیا)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Arrow: Bent-Up 8"/>
          <p:cNvSpPr/>
          <p:nvPr/>
        </p:nvSpPr>
        <p:spPr>
          <a:xfrm>
            <a:off x="9781953" y="4701808"/>
            <a:ext cx="2305544" cy="3400953"/>
          </a:xfrm>
          <a:prstGeom prst="bentUpArrow">
            <a:avLst>
              <a:gd name="adj1" fmla="val 2698"/>
              <a:gd name="adj2" fmla="val 6234"/>
              <a:gd name="adj3" fmla="val 8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184992" y="7667367"/>
            <a:ext cx="1940011" cy="70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>
                <a:solidFill>
                  <a:srgbClr val="0070C0"/>
                </a:solidFill>
              </a:rPr>
              <a:t>کاردانەوە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Arrow: Left 10"/>
          <p:cNvSpPr/>
          <p:nvPr/>
        </p:nvSpPr>
        <p:spPr>
          <a:xfrm rot="10800000">
            <a:off x="5205643" y="7936308"/>
            <a:ext cx="2401306" cy="1664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7676757" y="7667367"/>
            <a:ext cx="1940011" cy="70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>
                <a:solidFill>
                  <a:srgbClr val="0070C0"/>
                </a:solidFill>
              </a:rPr>
              <a:t>پەرچەپێدان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Arrow: Bent-Up 12"/>
          <p:cNvSpPr/>
          <p:nvPr/>
        </p:nvSpPr>
        <p:spPr>
          <a:xfrm rot="5400000">
            <a:off x="363703" y="5281475"/>
            <a:ext cx="3400954" cy="2241624"/>
          </a:xfrm>
          <a:prstGeom prst="bentUpArrow">
            <a:avLst>
              <a:gd name="adj1" fmla="val 3741"/>
              <a:gd name="adj2" fmla="val 5081"/>
              <a:gd name="adj3" fmla="val 12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10772176" y="4074463"/>
            <a:ext cx="1676728" cy="608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>
                <a:solidFill>
                  <a:srgbClr val="0070C0"/>
                </a:solidFill>
              </a:rPr>
              <a:t>نێرەر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2970631" y="4074461"/>
            <a:ext cx="1676728" cy="608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>
                <a:solidFill>
                  <a:srgbClr val="0070C0"/>
                </a:solidFill>
              </a:rPr>
              <a:t>کردنەوەی جفرە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495293" y="4074462"/>
            <a:ext cx="1676728" cy="608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>
                <a:solidFill>
                  <a:srgbClr val="0070C0"/>
                </a:solidFill>
              </a:rPr>
              <a:t>وەرگر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Arrow: Left 17"/>
          <p:cNvSpPr/>
          <p:nvPr/>
        </p:nvSpPr>
        <p:spPr>
          <a:xfrm>
            <a:off x="10004174" y="4139349"/>
            <a:ext cx="670560" cy="478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/>
          <p:cNvSpPr/>
          <p:nvPr/>
        </p:nvSpPr>
        <p:spPr>
          <a:xfrm>
            <a:off x="7433636" y="4139349"/>
            <a:ext cx="670560" cy="478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/>
          <p:cNvSpPr/>
          <p:nvPr/>
        </p:nvSpPr>
        <p:spPr>
          <a:xfrm>
            <a:off x="4695023" y="4139349"/>
            <a:ext cx="670560" cy="478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/>
          <p:cNvSpPr/>
          <p:nvPr/>
        </p:nvSpPr>
        <p:spPr>
          <a:xfrm>
            <a:off x="2202629" y="4139349"/>
            <a:ext cx="670560" cy="478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/>
          <p:cNvSpPr/>
          <p:nvPr/>
        </p:nvSpPr>
        <p:spPr>
          <a:xfrm>
            <a:off x="5646068" y="3742660"/>
            <a:ext cx="1520456" cy="6804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sz="3200" dirty="0">
                <a:solidFill>
                  <a:srgbClr val="0070C0"/>
                </a:solidFill>
              </a:rPr>
              <a:t>پەیام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Explosion: 8 Points 24"/>
          <p:cNvSpPr/>
          <p:nvPr/>
        </p:nvSpPr>
        <p:spPr>
          <a:xfrm>
            <a:off x="5125071" y="5828097"/>
            <a:ext cx="2562447" cy="1605516"/>
          </a:xfrm>
          <a:prstGeom prst="irregularSeal1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sz="3200" dirty="0">
                <a:solidFill>
                  <a:srgbClr val="FF0000"/>
                </a:solidFill>
              </a:rPr>
              <a:t>ژاوەژاو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Arrow: Up 26"/>
          <p:cNvSpPr/>
          <p:nvPr/>
        </p:nvSpPr>
        <p:spPr>
          <a:xfrm>
            <a:off x="6194753" y="5474042"/>
            <a:ext cx="423081" cy="60028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/>
          <p:cNvSpPr/>
          <p:nvPr/>
        </p:nvSpPr>
        <p:spPr>
          <a:xfrm rot="10800000">
            <a:off x="6188166" y="7298836"/>
            <a:ext cx="423081" cy="60028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/>
          <p:cNvSpPr/>
          <p:nvPr/>
        </p:nvSpPr>
        <p:spPr>
          <a:xfrm rot="5400000">
            <a:off x="7684919" y="6313684"/>
            <a:ext cx="423081" cy="60028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/>
          <p:cNvSpPr/>
          <p:nvPr/>
        </p:nvSpPr>
        <p:spPr>
          <a:xfrm rot="16200000">
            <a:off x="4613322" y="6313683"/>
            <a:ext cx="423081" cy="60028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5400" dirty="0"/>
              <a:t>گۆڕانکاریی لە رەفتاری تاکدا، لە رێگای پەیوەندیگرتنەوە</a:t>
            </a:r>
            <a:endParaRPr lang="en-US" sz="5400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4709021" y="4953700"/>
            <a:ext cx="2794748" cy="128351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4969081" y="3445080"/>
            <a:ext cx="2265026" cy="104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9" name="Rectangle: Rounded Corners 8"/>
          <p:cNvSpPr/>
          <p:nvPr/>
        </p:nvSpPr>
        <p:spPr>
          <a:xfrm>
            <a:off x="7336174" y="6549007"/>
            <a:ext cx="2265026" cy="104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10" name="Rectangle: Rounded Corners 9"/>
          <p:cNvSpPr/>
          <p:nvPr/>
        </p:nvSpPr>
        <p:spPr>
          <a:xfrm>
            <a:off x="2704054" y="6549007"/>
            <a:ext cx="2265026" cy="104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cxnSp>
        <p:nvCxnSpPr>
          <p:cNvPr id="14" name="Straight Connector 13"/>
          <p:cNvCxnSpPr>
            <a:stCxn id="7" idx="0"/>
            <a:endCxn id="8" idx="2"/>
          </p:cNvCxnSpPr>
          <p:nvPr/>
        </p:nvCxnSpPr>
        <p:spPr>
          <a:xfrm flipH="1" flipV="1">
            <a:off x="6101594" y="4485313"/>
            <a:ext cx="4800" cy="468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3"/>
          </p:cNvCxnSpPr>
          <p:nvPr/>
        </p:nvCxnSpPr>
        <p:spPr>
          <a:xfrm flipH="1">
            <a:off x="4969082" y="6237215"/>
            <a:ext cx="478171" cy="8319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9" idx="1"/>
          </p:cNvCxnSpPr>
          <p:nvPr/>
        </p:nvCxnSpPr>
        <p:spPr>
          <a:xfrm>
            <a:off x="6881769" y="6237215"/>
            <a:ext cx="454404" cy="8319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09021" y="5401461"/>
            <a:ext cx="2794748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1801" b="1" dirty="0">
                <a:solidFill>
                  <a:srgbClr val="FF0000"/>
                </a:solidFill>
              </a:rPr>
              <a:t>جۆرەکانی پەیوەندیگرتن</a:t>
            </a:r>
            <a:endParaRPr lang="en-US" sz="1801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4220" y="3573419"/>
            <a:ext cx="2794748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1801" b="1" dirty="0">
                <a:solidFill>
                  <a:srgbClr val="0070C0"/>
                </a:solidFill>
              </a:rPr>
              <a:t>زانیاری</a:t>
            </a:r>
            <a:endParaRPr lang="en-US" sz="1801" b="1" dirty="0">
              <a:solidFill>
                <a:srgbClr val="0070C0"/>
              </a:solidFill>
            </a:endParaRPr>
          </a:p>
          <a:p>
            <a:pPr algn="ctr" rtl="1"/>
            <a:r>
              <a:rPr lang="en-US" sz="1801" b="1" dirty="0">
                <a:solidFill>
                  <a:srgbClr val="0070C0"/>
                </a:solidFill>
              </a:rPr>
              <a:t>Information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13417" y="6734582"/>
            <a:ext cx="2794748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1801" b="1" dirty="0">
                <a:solidFill>
                  <a:srgbClr val="0070C0"/>
                </a:solidFill>
              </a:rPr>
              <a:t>فێرکردن</a:t>
            </a:r>
            <a:endParaRPr lang="en-US" sz="1801" b="1" dirty="0">
              <a:solidFill>
                <a:srgbClr val="0070C0"/>
              </a:solidFill>
            </a:endParaRPr>
          </a:p>
          <a:p>
            <a:pPr algn="ctr" rtl="1"/>
            <a:r>
              <a:rPr lang="en-US" sz="1801" b="1" dirty="0">
                <a:solidFill>
                  <a:srgbClr val="0070C0"/>
                </a:solidFill>
              </a:rPr>
              <a:t>Education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71314" y="6734582"/>
            <a:ext cx="2794748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1801" b="1" dirty="0">
                <a:solidFill>
                  <a:srgbClr val="0070C0"/>
                </a:solidFill>
              </a:rPr>
              <a:t>راوێژ</a:t>
            </a:r>
            <a:endParaRPr lang="en-US" sz="1801" b="1" dirty="0">
              <a:solidFill>
                <a:srgbClr val="0070C0"/>
              </a:solidFill>
            </a:endParaRPr>
          </a:p>
          <a:p>
            <a:pPr algn="ctr" rtl="1"/>
            <a:r>
              <a:rPr lang="en-US" sz="1801" b="1" dirty="0">
                <a:solidFill>
                  <a:srgbClr val="0070C0"/>
                </a:solidFill>
              </a:rPr>
              <a:t>Counselling</a:t>
            </a:r>
          </a:p>
        </p:txBody>
      </p:sp>
    </p:spTree>
    <p:extLst>
      <p:ext uri="{BB962C8B-B14F-4D97-AF65-F5344CB8AC3E}">
        <p14:creationId xmlns:p14="http://schemas.microsoft.com/office/powerpoint/2010/main" val="294485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گۆڕانکاریی لە رەفتاری تاکدا، لە رێگای پەیوەندیگرتنەوە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b="1" dirty="0">
              <a:solidFill>
                <a:srgbClr val="0070C0"/>
              </a:solidFill>
            </a:endParaRPr>
          </a:p>
          <a:p>
            <a:pPr algn="r" rt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4900" y="4058817"/>
            <a:ext cx="103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 algn="r" rtl="1">
              <a:buFont typeface="Arial" panose="020B0604020202020204" pitchFamily="34" charset="0"/>
              <a:buChar char="•"/>
            </a:pPr>
            <a:r>
              <a:rPr lang="ar-IQ" sz="2800" b="1" dirty="0">
                <a:solidFill>
                  <a:srgbClr val="FFFF00"/>
                </a:solidFill>
              </a:rPr>
              <a:t>زانیاری: </a:t>
            </a:r>
            <a:r>
              <a:rPr lang="ar-IQ" sz="2800" dirty="0"/>
              <a:t>یەکلایەنەیە؛ ئامانج لێی، پێدانی زانیارییە</a:t>
            </a:r>
            <a:br>
              <a:rPr lang="en-US" sz="2800" dirty="0"/>
            </a:br>
            <a:endParaRPr lang="ar-IQ" sz="2800" dirty="0"/>
          </a:p>
          <a:p>
            <a:pPr marL="285757" indent="-285757" algn="r" rtl="1">
              <a:buFont typeface="Arial" panose="020B0604020202020204" pitchFamily="34" charset="0"/>
              <a:buChar char="•"/>
            </a:pPr>
            <a:r>
              <a:rPr lang="ar-IQ" sz="2800" b="1" dirty="0">
                <a:solidFill>
                  <a:srgbClr val="FFFF00"/>
                </a:solidFill>
              </a:rPr>
              <a:t>فێرکردن: </a:t>
            </a:r>
            <a:r>
              <a:rPr lang="ar-IQ" sz="2800" dirty="0"/>
              <a:t>دوولایەنەیە؛ ئامانج لێی، بڕیاردانە</a:t>
            </a:r>
            <a:br>
              <a:rPr lang="en-US" sz="2800" dirty="0"/>
            </a:br>
            <a:endParaRPr lang="ar-IQ" sz="2800" dirty="0"/>
          </a:p>
          <a:p>
            <a:pPr marL="285757" indent="-285757" algn="r" rtl="1">
              <a:buFont typeface="Arial" panose="020B0604020202020204" pitchFamily="34" charset="0"/>
              <a:buChar char="•"/>
            </a:pPr>
            <a:r>
              <a:rPr lang="ar-IQ" sz="2800" b="1" dirty="0">
                <a:solidFill>
                  <a:srgbClr val="FFFF00"/>
                </a:solidFill>
              </a:rPr>
              <a:t>راوێژ: </a:t>
            </a:r>
            <a:r>
              <a:rPr lang="ar-IQ" sz="2800" dirty="0"/>
              <a:t>دوولایەنەیە؛ ئامانج لێی رێخوشکردنە بۆ بڕیاردان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766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0592" y="2953266"/>
            <a:ext cx="7029266" cy="5628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گۆڕانکاریی لە رەفتاری تاکدا، لە رێگای پەیوەندیگرتنەوە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092" y="2644763"/>
            <a:ext cx="10881360" cy="5888736"/>
          </a:xfrm>
        </p:spPr>
        <p:txBody>
          <a:bodyPr/>
          <a:lstStyle/>
          <a:p>
            <a:pPr marL="0" indent="0" algn="r" rtl="1">
              <a:buNone/>
            </a:pPr>
            <a:r>
              <a:rPr lang="ar-IQ" b="1" dirty="0">
                <a:solidFill>
                  <a:srgbClr val="FFFF00"/>
                </a:solidFill>
              </a:rPr>
              <a:t>بڕیاردان بۆ لە خۆگرتنی رەفتار</a:t>
            </a:r>
            <a:r>
              <a:rPr lang="en-US" b="1" dirty="0">
                <a:solidFill>
                  <a:srgbClr val="FFFF00"/>
                </a:solidFill>
              </a:rPr>
              <a:t>:</a:t>
            </a:r>
          </a:p>
          <a:p>
            <a:pPr marL="0" indent="0" algn="r" rtl="1"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9714" y="7154562"/>
            <a:ext cx="1755511" cy="60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Sensitization</a:t>
            </a:r>
          </a:p>
          <a:p>
            <a:pPr algn="ctr"/>
            <a:r>
              <a:rPr lang="ar-IQ" dirty="0"/>
              <a:t>هەست پێکردن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14056" y="6237445"/>
            <a:ext cx="1767841" cy="6423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Motivation</a:t>
            </a:r>
          </a:p>
          <a:p>
            <a:pPr algn="ctr"/>
            <a:r>
              <a:rPr lang="ar-IQ" dirty="0"/>
              <a:t>هاندان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60403" y="5249320"/>
            <a:ext cx="1841157" cy="6796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  <a:p>
            <a:pPr algn="ctr"/>
            <a:r>
              <a:rPr lang="ar-IQ" dirty="0"/>
              <a:t>کردار (بڕیاردان)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21476" y="8101913"/>
            <a:ext cx="1821889" cy="5662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30326" y="8058456"/>
            <a:ext cx="160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Awareness</a:t>
            </a:r>
          </a:p>
          <a:p>
            <a:pPr algn="ctr"/>
            <a:r>
              <a:rPr lang="ar-IQ" dirty="0"/>
              <a:t>هۆشیاری</a:t>
            </a:r>
            <a:endParaRPr lang="en-US" dirty="0"/>
          </a:p>
        </p:txBody>
      </p:sp>
      <p:sp>
        <p:nvSpPr>
          <p:cNvPr id="22" name="Arrow: Right 21"/>
          <p:cNvSpPr/>
          <p:nvPr/>
        </p:nvSpPr>
        <p:spPr>
          <a:xfrm rot="16200000">
            <a:off x="5120923" y="8072962"/>
            <a:ext cx="836023" cy="3057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/>
          <p:cNvSpPr/>
          <p:nvPr/>
        </p:nvSpPr>
        <p:spPr>
          <a:xfrm rot="16200000">
            <a:off x="3883757" y="7188475"/>
            <a:ext cx="836023" cy="3057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/>
          <p:cNvSpPr/>
          <p:nvPr/>
        </p:nvSpPr>
        <p:spPr>
          <a:xfrm rot="16200000">
            <a:off x="2555249" y="6250155"/>
            <a:ext cx="836023" cy="3057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105527" y="3212431"/>
            <a:ext cx="2069948" cy="571500"/>
          </a:xfrm>
          <a:prstGeom prst="rect">
            <a:avLst/>
          </a:prstGeom>
          <a:solidFill>
            <a:srgbClr val="8064A2">
              <a:lumMod val="100000"/>
              <a:lumOff val="0"/>
            </a:srgbClr>
          </a:solidFill>
          <a:ln w="127000" cmpd="dbl">
            <a:solidFill>
              <a:srgbClr val="8064A2">
                <a:lumMod val="100000"/>
                <a:lumOff val="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2400" dirty="0"/>
              <a:t>هۆشیاری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li-A-Alwand" pitchFamily="2" charset="-78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105526" y="4752305"/>
            <a:ext cx="2052169" cy="572769"/>
          </a:xfrm>
          <a:prstGeom prst="rect">
            <a:avLst/>
          </a:prstGeom>
          <a:solidFill>
            <a:srgbClr val="8064A2">
              <a:lumMod val="100000"/>
              <a:lumOff val="0"/>
            </a:srgbClr>
          </a:solidFill>
          <a:ln w="127000" cmpd="dbl">
            <a:solidFill>
              <a:srgbClr val="8064A2">
                <a:lumMod val="100000"/>
                <a:lumOff val="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ar-IQ" sz="2400" dirty="0"/>
              <a:t>هەست پێکردن</a:t>
            </a:r>
            <a:endParaRPr lang="en-US" sz="2400" dirty="0"/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li-A-Alwand" pitchFamily="2" charset="-78"/>
              </a:rPr>
              <a:t> 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li-A-Alwand" pitchFamily="2" charset="-78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105526" y="6436326"/>
            <a:ext cx="2052169" cy="587375"/>
          </a:xfrm>
          <a:prstGeom prst="rect">
            <a:avLst/>
          </a:prstGeom>
          <a:solidFill>
            <a:srgbClr val="8064A2">
              <a:lumMod val="100000"/>
              <a:lumOff val="0"/>
            </a:srgbClr>
          </a:solidFill>
          <a:ln w="127000" cmpd="dbl">
            <a:solidFill>
              <a:srgbClr val="8064A2">
                <a:lumMod val="100000"/>
                <a:lumOff val="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2400" dirty="0"/>
              <a:t>هاندان</a:t>
            </a:r>
            <a:endParaRPr lang="en-US" sz="2400" dirty="0"/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li-A-Alwand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li-A-Alwand" pitchFamily="2" charset="-78"/>
              </a:rPr>
              <a:t> 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li-A-Alwand" pitchFamily="2" charset="-78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105526" y="7960326"/>
            <a:ext cx="2052169" cy="642252"/>
          </a:xfrm>
          <a:prstGeom prst="rect">
            <a:avLst/>
          </a:prstGeom>
          <a:solidFill>
            <a:srgbClr val="8064A2">
              <a:lumMod val="100000"/>
              <a:lumOff val="0"/>
            </a:srgbClr>
          </a:solidFill>
          <a:ln w="127000" cmpd="dbl">
            <a:solidFill>
              <a:srgbClr val="8064A2">
                <a:lumMod val="100000"/>
                <a:lumOff val="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2400" dirty="0"/>
              <a:t>کردار (بڕیاردان)</a:t>
            </a:r>
            <a:endParaRPr lang="en-US" sz="2400" dirty="0"/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li-A-Alwand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li-A-Alwand" pitchFamily="2" charset="-78"/>
              </a:rPr>
              <a:t> 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li-A-Alwand" pitchFamily="2" charset="-78"/>
            </a:endParaRPr>
          </a:p>
        </p:txBody>
      </p:sp>
      <p:sp>
        <p:nvSpPr>
          <p:cNvPr id="33" name="Left Arrow 8"/>
          <p:cNvSpPr>
            <a:spLocks noChangeArrowheads="1"/>
          </p:cNvSpPr>
          <p:nvPr/>
        </p:nvSpPr>
        <p:spPr bwMode="auto">
          <a:xfrm rot="16200000">
            <a:off x="2887695" y="4115083"/>
            <a:ext cx="784225" cy="306070"/>
          </a:xfrm>
          <a:prstGeom prst="leftArrow">
            <a:avLst>
              <a:gd name="adj1" fmla="val 50000"/>
              <a:gd name="adj2" fmla="val 51400"/>
            </a:avLst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Left Arrow 9"/>
          <p:cNvSpPr>
            <a:spLocks noChangeArrowheads="1"/>
          </p:cNvSpPr>
          <p:nvPr/>
        </p:nvSpPr>
        <p:spPr bwMode="auto">
          <a:xfrm rot="16200000">
            <a:off x="2848960" y="7291353"/>
            <a:ext cx="832485" cy="306070"/>
          </a:xfrm>
          <a:prstGeom prst="leftArrow">
            <a:avLst>
              <a:gd name="adj1" fmla="val 50000"/>
              <a:gd name="adj2" fmla="val 46680"/>
            </a:avLst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Left Arrow 10"/>
          <p:cNvSpPr>
            <a:spLocks noChangeArrowheads="1"/>
          </p:cNvSpPr>
          <p:nvPr/>
        </p:nvSpPr>
        <p:spPr bwMode="auto">
          <a:xfrm rot="16200000">
            <a:off x="2810543" y="5707980"/>
            <a:ext cx="951230" cy="306070"/>
          </a:xfrm>
          <a:prstGeom prst="leftArrow">
            <a:avLst>
              <a:gd name="adj1" fmla="val 50000"/>
              <a:gd name="adj2" fmla="val 65353"/>
            </a:avLst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eft Arrow 11"/>
          <p:cNvSpPr>
            <a:spLocks noChangeArrowheads="1"/>
          </p:cNvSpPr>
          <p:nvPr/>
        </p:nvSpPr>
        <p:spPr bwMode="auto">
          <a:xfrm>
            <a:off x="4349147" y="4324316"/>
            <a:ext cx="1521460" cy="306070"/>
          </a:xfrm>
          <a:prstGeom prst="leftArrow">
            <a:avLst>
              <a:gd name="adj1" fmla="val 50000"/>
              <a:gd name="adj2" fmla="val 196058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Left Arrow 13"/>
          <p:cNvSpPr>
            <a:spLocks noChangeArrowheads="1"/>
          </p:cNvSpPr>
          <p:nvPr/>
        </p:nvSpPr>
        <p:spPr bwMode="auto">
          <a:xfrm>
            <a:off x="4331367" y="5932136"/>
            <a:ext cx="1521460" cy="306070"/>
          </a:xfrm>
          <a:prstGeom prst="leftArrow">
            <a:avLst>
              <a:gd name="adj1" fmla="val 50000"/>
              <a:gd name="adj2" fmla="val 196058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Left Arrow 15"/>
          <p:cNvSpPr>
            <a:spLocks noChangeArrowheads="1"/>
          </p:cNvSpPr>
          <p:nvPr/>
        </p:nvSpPr>
        <p:spPr bwMode="auto">
          <a:xfrm>
            <a:off x="4349147" y="7783161"/>
            <a:ext cx="1521460" cy="306070"/>
          </a:xfrm>
          <a:prstGeom prst="leftArrow">
            <a:avLst>
              <a:gd name="adj1" fmla="val 50000"/>
              <a:gd name="adj2" fmla="val 196058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Left Arrow 16"/>
          <p:cNvSpPr>
            <a:spLocks noChangeArrowheads="1"/>
          </p:cNvSpPr>
          <p:nvPr/>
        </p:nvSpPr>
        <p:spPr bwMode="auto">
          <a:xfrm>
            <a:off x="4380897" y="3405470"/>
            <a:ext cx="1521460" cy="306070"/>
          </a:xfrm>
          <a:prstGeom prst="leftArrow">
            <a:avLst>
              <a:gd name="adj1" fmla="val 50000"/>
              <a:gd name="adj2" fmla="val 196058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17"/>
          <p:cNvSpPr>
            <a:spLocks noChangeArrowheads="1"/>
          </p:cNvSpPr>
          <p:nvPr/>
        </p:nvSpPr>
        <p:spPr bwMode="auto">
          <a:xfrm rot="-2605870">
            <a:off x="7891435" y="3754019"/>
            <a:ext cx="766445" cy="70040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4BACC6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BACC6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Text Box 341"/>
          <p:cNvSpPr txBox="1">
            <a:spLocks noChangeArrowheads="1"/>
          </p:cNvSpPr>
          <p:nvPr/>
        </p:nvSpPr>
        <p:spPr bwMode="auto">
          <a:xfrm>
            <a:off x="8745252" y="3569935"/>
            <a:ext cx="1937385" cy="1134745"/>
          </a:xfrm>
          <a:prstGeom prst="rect">
            <a:avLst/>
          </a:prstGeom>
          <a:solidFill>
            <a:srgbClr val="F79646">
              <a:lumMod val="100000"/>
              <a:lumOff val="0"/>
            </a:srgbClr>
          </a:solidFill>
          <a:ln w="127000" cmpd="dbl">
            <a:solidFill>
              <a:srgbClr val="F79646">
                <a:lumMod val="100000"/>
                <a:lumOff val="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Ali-A-Alwand" pitchFamily="2" charset="-78"/>
              </a:rPr>
              <a:t> 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Ali-A-Alwand" pitchFamily="2" charset="-78"/>
            </a:endParaRPr>
          </a:p>
          <a:p>
            <a:pPr lvl="0"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3200" b="1" dirty="0"/>
              <a:t>زانیاری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Ali-A-Alwand" pitchFamily="2" charset="-78"/>
            </a:endParaRPr>
          </a:p>
        </p:txBody>
      </p:sp>
      <p:sp>
        <p:nvSpPr>
          <p:cNvPr id="42" name="Text Box 342"/>
          <p:cNvSpPr txBox="1">
            <a:spLocks noChangeArrowheads="1"/>
          </p:cNvSpPr>
          <p:nvPr/>
        </p:nvSpPr>
        <p:spPr bwMode="auto">
          <a:xfrm>
            <a:off x="6270975" y="3212431"/>
            <a:ext cx="1717992" cy="692149"/>
          </a:xfrm>
          <a:prstGeom prst="rect">
            <a:avLst/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1600" b="1" dirty="0"/>
              <a:t>دەبێتە هۆی چی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Ali-A-Alwand" pitchFamily="2" charset="-78"/>
            </a:endParaRPr>
          </a:p>
        </p:txBody>
      </p:sp>
      <p:sp>
        <p:nvSpPr>
          <p:cNvPr id="43" name="Text Box 343"/>
          <p:cNvSpPr txBox="1">
            <a:spLocks noChangeArrowheads="1"/>
          </p:cNvSpPr>
          <p:nvPr/>
        </p:nvSpPr>
        <p:spPr bwMode="auto">
          <a:xfrm>
            <a:off x="6254465" y="4120482"/>
            <a:ext cx="1717992" cy="692149"/>
          </a:xfrm>
          <a:prstGeom prst="rect">
            <a:avLst/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1600" b="1" dirty="0"/>
              <a:t>چی دروست دەکات</a:t>
            </a:r>
            <a:endParaRPr lang="en-US" sz="1600" b="1" dirty="0"/>
          </a:p>
        </p:txBody>
      </p:sp>
      <p:sp>
        <p:nvSpPr>
          <p:cNvPr id="44" name="Freeform 21"/>
          <p:cNvSpPr>
            <a:spLocks noChangeArrowheads="1"/>
          </p:cNvSpPr>
          <p:nvPr/>
        </p:nvSpPr>
        <p:spPr bwMode="auto">
          <a:xfrm rot="-2605870">
            <a:off x="7810155" y="5395244"/>
            <a:ext cx="766445" cy="70040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4BACC6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BACC6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xt Box 345"/>
          <p:cNvSpPr txBox="1">
            <a:spLocks noChangeArrowheads="1"/>
          </p:cNvSpPr>
          <p:nvPr/>
        </p:nvSpPr>
        <p:spPr bwMode="auto">
          <a:xfrm>
            <a:off x="8745252" y="5146005"/>
            <a:ext cx="1937385" cy="1134745"/>
          </a:xfrm>
          <a:prstGeom prst="rect">
            <a:avLst/>
          </a:prstGeom>
          <a:solidFill>
            <a:srgbClr val="F79646">
              <a:lumMod val="100000"/>
              <a:lumOff val="0"/>
            </a:srgbClr>
          </a:solidFill>
          <a:ln w="127000" cmpd="dbl">
            <a:solidFill>
              <a:srgbClr val="F79646">
                <a:lumMod val="100000"/>
                <a:lumOff val="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Ali-A-Alwand" pitchFamily="2" charset="-78"/>
              </a:rPr>
              <a:t> 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Ali-A-Alwand" pitchFamily="2" charset="-78"/>
            </a:endParaRPr>
          </a:p>
          <a:p>
            <a:pPr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3200" b="1" dirty="0"/>
              <a:t>فێرکردن</a:t>
            </a:r>
            <a:endParaRPr lang="en-US" sz="3200" b="1" dirty="0"/>
          </a:p>
        </p:txBody>
      </p:sp>
      <p:sp>
        <p:nvSpPr>
          <p:cNvPr id="46" name="Freeform 25"/>
          <p:cNvSpPr>
            <a:spLocks noChangeArrowheads="1"/>
          </p:cNvSpPr>
          <p:nvPr/>
        </p:nvSpPr>
        <p:spPr bwMode="auto">
          <a:xfrm rot="-2605870">
            <a:off x="7878101" y="6970742"/>
            <a:ext cx="766445" cy="70040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4BACC6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BACC6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Text Box 348"/>
          <p:cNvSpPr txBox="1">
            <a:spLocks noChangeArrowheads="1"/>
          </p:cNvSpPr>
          <p:nvPr/>
        </p:nvSpPr>
        <p:spPr bwMode="auto">
          <a:xfrm>
            <a:off x="8718582" y="6918290"/>
            <a:ext cx="1937385" cy="1134745"/>
          </a:xfrm>
          <a:prstGeom prst="rect">
            <a:avLst/>
          </a:prstGeom>
          <a:solidFill>
            <a:srgbClr val="F79646">
              <a:lumMod val="100000"/>
              <a:lumOff val="0"/>
            </a:srgbClr>
          </a:solidFill>
          <a:ln w="127000" cmpd="dbl">
            <a:solidFill>
              <a:srgbClr val="F79646">
                <a:lumMod val="100000"/>
                <a:lumOff val="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Ali-A-Alwand" pitchFamily="2" charset="-78"/>
              </a:rPr>
              <a:t> 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Ali-A-Alwand" pitchFamily="2" charset="-78"/>
            </a:endParaRPr>
          </a:p>
          <a:p>
            <a:pPr lvl="0"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3200" b="1" dirty="0"/>
              <a:t>راوێژ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Ali-A-Alwand" pitchFamily="2" charset="-78"/>
            </a:endParaRPr>
          </a:p>
        </p:txBody>
      </p:sp>
      <p:sp>
        <p:nvSpPr>
          <p:cNvPr id="48" name="Left Arrow 29"/>
          <p:cNvSpPr>
            <a:spLocks noChangeArrowheads="1"/>
          </p:cNvSpPr>
          <p:nvPr/>
        </p:nvSpPr>
        <p:spPr bwMode="auto">
          <a:xfrm>
            <a:off x="4331367" y="6717631"/>
            <a:ext cx="1521460" cy="306070"/>
          </a:xfrm>
          <a:prstGeom prst="leftArrow">
            <a:avLst>
              <a:gd name="adj1" fmla="val 50000"/>
              <a:gd name="adj2" fmla="val 196058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Left Arrow 30"/>
          <p:cNvSpPr>
            <a:spLocks noChangeArrowheads="1"/>
          </p:cNvSpPr>
          <p:nvPr/>
        </p:nvSpPr>
        <p:spPr bwMode="auto">
          <a:xfrm>
            <a:off x="4399947" y="5000590"/>
            <a:ext cx="1521460" cy="306070"/>
          </a:xfrm>
          <a:prstGeom prst="leftArrow">
            <a:avLst>
              <a:gd name="adj1" fmla="val 50000"/>
              <a:gd name="adj2" fmla="val 196058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 Box 342"/>
          <p:cNvSpPr txBox="1">
            <a:spLocks noChangeArrowheads="1"/>
          </p:cNvSpPr>
          <p:nvPr/>
        </p:nvSpPr>
        <p:spPr bwMode="auto">
          <a:xfrm>
            <a:off x="6252877" y="4965031"/>
            <a:ext cx="1717992" cy="692149"/>
          </a:xfrm>
          <a:prstGeom prst="rect">
            <a:avLst/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1600" b="1" dirty="0"/>
              <a:t>دەبێتە هۆی چی</a:t>
            </a:r>
            <a:endParaRPr lang="en-US" sz="16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li-A-Alwand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Ali-A-Alwand" pitchFamily="2" charset="-78"/>
            </a:endParaRPr>
          </a:p>
        </p:txBody>
      </p:sp>
      <p:sp>
        <p:nvSpPr>
          <p:cNvPr id="51" name="Text Box 343"/>
          <p:cNvSpPr txBox="1">
            <a:spLocks noChangeArrowheads="1"/>
          </p:cNvSpPr>
          <p:nvPr/>
        </p:nvSpPr>
        <p:spPr bwMode="auto">
          <a:xfrm>
            <a:off x="6236367" y="5873082"/>
            <a:ext cx="1717992" cy="692149"/>
          </a:xfrm>
          <a:prstGeom prst="rect">
            <a:avLst/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1600" b="1" dirty="0"/>
              <a:t>دەبێتە هۆی چی</a:t>
            </a:r>
            <a:endParaRPr lang="en-US" sz="16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li-A-Alwand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Ali-A-Alwand" pitchFamily="2" charset="-78"/>
            </a:endParaRPr>
          </a:p>
        </p:txBody>
      </p:sp>
      <p:sp>
        <p:nvSpPr>
          <p:cNvPr id="52" name="Text Box 342"/>
          <p:cNvSpPr txBox="1">
            <a:spLocks noChangeArrowheads="1"/>
          </p:cNvSpPr>
          <p:nvPr/>
        </p:nvSpPr>
        <p:spPr bwMode="auto">
          <a:xfrm>
            <a:off x="6270975" y="6682070"/>
            <a:ext cx="1717992" cy="692149"/>
          </a:xfrm>
          <a:prstGeom prst="rect">
            <a:avLst/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1600" b="1" dirty="0"/>
              <a:t>دەبێتە هۆی چی</a:t>
            </a:r>
            <a:endParaRPr lang="en-US" sz="16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li-A-Alwand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Ali-A-Alwand" pitchFamily="2" charset="-78"/>
            </a:endParaRPr>
          </a:p>
        </p:txBody>
      </p:sp>
      <p:sp>
        <p:nvSpPr>
          <p:cNvPr id="53" name="Text Box 343"/>
          <p:cNvSpPr txBox="1">
            <a:spLocks noChangeArrowheads="1"/>
          </p:cNvSpPr>
          <p:nvPr/>
        </p:nvSpPr>
        <p:spPr bwMode="auto">
          <a:xfrm>
            <a:off x="6254465" y="7590121"/>
            <a:ext cx="1717992" cy="692149"/>
          </a:xfrm>
          <a:prstGeom prst="rect">
            <a:avLst/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914400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1600" b="1"/>
              <a:t>دەبێتە هۆی چی</a:t>
            </a:r>
            <a:endParaRPr lang="en-US" sz="16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li-A-Alwand" pitchFamily="2" charset="-78"/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959027" y="397846"/>
            <a:ext cx="10881360" cy="2112264"/>
          </a:xfrm>
        </p:spPr>
        <p:txBody>
          <a:bodyPr/>
          <a:lstStyle/>
          <a:p>
            <a:pPr algn="r" rtl="1"/>
            <a:r>
              <a:rPr lang="ar-IQ" dirty="0"/>
              <a:t>گۆڕانکاریی لە رەفتاری تاکدا، لە رێگای پەیوەندیگرتنەوە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3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ku-Arab-IQ" dirty="0"/>
              <a:t>جۆرەکانی پەیوەندیگرتن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43901" y="2940907"/>
            <a:ext cx="3039763" cy="877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sz="2800" dirty="0"/>
              <a:t>پەیوەندی (پێڕاگەیاندن)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1"/>
            <a:endCxn id="12" idx="0"/>
          </p:cNvCxnSpPr>
          <p:nvPr/>
        </p:nvCxnSpPr>
        <p:spPr>
          <a:xfrm flipH="1">
            <a:off x="1694254" y="3379572"/>
            <a:ext cx="3049647" cy="438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13" idx="0"/>
          </p:cNvCxnSpPr>
          <p:nvPr/>
        </p:nvCxnSpPr>
        <p:spPr>
          <a:xfrm>
            <a:off x="7783664" y="3379572"/>
            <a:ext cx="3321496" cy="438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59027" y="3818237"/>
            <a:ext cx="1470454" cy="6195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/>
              <a:t>زارەکی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369933" y="3818237"/>
            <a:ext cx="1470454" cy="6195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/>
              <a:t>نا زارەکی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>
            <a:off x="1694254" y="4437765"/>
            <a:ext cx="0" cy="634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9027" y="5057293"/>
            <a:ext cx="1470454" cy="6195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/>
              <a:t>زمان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59027" y="6048633"/>
            <a:ext cx="1470454" cy="6195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/>
              <a:t>دەنگ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369933" y="5367057"/>
            <a:ext cx="1470454" cy="6195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/>
              <a:t>جووڵە و نیشانە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369933" y="6303369"/>
            <a:ext cx="1470454" cy="6195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/>
              <a:t>زمانی جەستە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369933" y="7178957"/>
            <a:ext cx="1470454" cy="6195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/>
              <a:t>زمانی ئاماژە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369933" y="8084907"/>
            <a:ext cx="1470454" cy="6195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u-Arab-IQ" dirty="0"/>
              <a:t>هێما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3" idx="2"/>
            <a:endCxn id="18" idx="0"/>
          </p:cNvCxnSpPr>
          <p:nvPr/>
        </p:nvCxnSpPr>
        <p:spPr>
          <a:xfrm>
            <a:off x="11105160" y="4437765"/>
            <a:ext cx="0" cy="929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3"/>
          </p:cNvCxnSpPr>
          <p:nvPr/>
        </p:nvCxnSpPr>
        <p:spPr>
          <a:xfrm>
            <a:off x="2429481" y="5367057"/>
            <a:ext cx="5237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13955" y="4813091"/>
            <a:ext cx="274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بەرزی و نزمی دەنگ، تۆن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رێکخستنی وشە</a:t>
            </a: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شێوازی ئاخاوتن و نووسین</a:t>
            </a: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جەختکردن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دووری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دەربڕین و</a:t>
            </a:r>
            <a:r>
              <a:rPr lang="en-US" dirty="0"/>
              <a:t> </a:t>
            </a:r>
            <a:r>
              <a:rPr lang="ku-Arab-IQ" dirty="0"/>
              <a:t>خوێندنەوە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 دەق و چوارچێوە</a:t>
            </a: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چۆنیەتی بە کارهێنانی وشە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لێکدانەوە </a:t>
            </a:r>
          </a:p>
          <a:p>
            <a:pPr algn="r" rtl="1"/>
            <a:endParaRPr lang="ku-Arab-IQ" dirty="0"/>
          </a:p>
          <a:p>
            <a:pPr algn="r" rtl="1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001599" y="4755106"/>
            <a:ext cx="2755556" cy="401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19" idx="1"/>
          </p:cNvCxnSpPr>
          <p:nvPr/>
        </p:nvCxnSpPr>
        <p:spPr>
          <a:xfrm flipH="1">
            <a:off x="9576486" y="6613133"/>
            <a:ext cx="7934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795123" y="4767463"/>
            <a:ext cx="2755556" cy="401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790939" y="4886833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دەربڕینی دەموچاو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چۆنیەتی وەستان و دانیشتین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وزە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هەست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چوارچێوە و دەق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لێکدانەوە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ku-Arab-IQ" dirty="0"/>
              <a:t>پەیوەندیی چاو</a:t>
            </a:r>
          </a:p>
          <a:p>
            <a:pPr algn="r" rtl="1"/>
            <a:endParaRPr lang="ku-Arab-IQ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90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1596</TotalTime>
  <Words>743</Words>
  <Application>Microsoft Office PowerPoint</Application>
  <PresentationFormat>A3 Paper (297x420 mm)</PresentationFormat>
  <Paragraphs>213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Wingdings</vt:lpstr>
      <vt:lpstr>Banded</vt:lpstr>
      <vt:lpstr>پەیوەندی بۆ گەشەپێدان</vt:lpstr>
      <vt:lpstr>پەیوەندی بۆ گەشەپێدان</vt:lpstr>
      <vt:lpstr>پەیوەندی بۆ گەشەپێدان</vt:lpstr>
      <vt:lpstr>توخمەکانی پەیوەندی</vt:lpstr>
      <vt:lpstr>گۆڕانکاریی لە رەفتاری تاکدا، لە رێگای پەیوەندیگرتنەوە</vt:lpstr>
      <vt:lpstr>گۆڕانکاریی لە رەفتاری تاکدا، لە رێگای پەیوەندیگرتنەوە</vt:lpstr>
      <vt:lpstr>گۆڕانکاریی لە رەفتاری تاکدا، لە رێگای پەیوەندیگرتنەوە</vt:lpstr>
      <vt:lpstr>گۆڕانکاریی لە رەفتاری تاکدا، لە رێگای پەیوەندیگرتنەوە</vt:lpstr>
      <vt:lpstr>جۆرەکانی پەیوەندیگرتن</vt:lpstr>
      <vt:lpstr>کاریگەریی پەیوەندیی نازارەکی</vt:lpstr>
      <vt:lpstr>چۆن پەیوەندییەکی کاریگەر دروست بکەین؟</vt:lpstr>
      <vt:lpstr>چۆن پەیوەندییەکی کاریگەر دروست بکەین؟</vt:lpstr>
      <vt:lpstr>چۆن پەیوەندییەکی کاریگەر دروست بکەین؟</vt:lpstr>
      <vt:lpstr>چۆن پەیوەندییەکی کاریگەر دروست بکەین؟</vt:lpstr>
      <vt:lpstr>نیشانەکانی ئاسوودەبوونی گوێگر</vt:lpstr>
      <vt:lpstr>هەڕەمی فێربوون</vt:lpstr>
      <vt:lpstr>بەشداریی کۆمەڵگا: بەشداریی کۆمەڵگا لە چی پێکدێ؟</vt:lpstr>
      <vt:lpstr>بۆچی بەشداریی کۆمەڵگا؟</vt:lpstr>
      <vt:lpstr>چارەسەری کێشە لە رێی کۆمەڵگاوە</vt:lpstr>
      <vt:lpstr>چارەسەری کێشە لە رێی کۆمەڵگاوە</vt:lpstr>
      <vt:lpstr>ئاستەکانی بەشداری </vt:lpstr>
      <vt:lpstr>ئاستەکانی بەشداری </vt:lpstr>
      <vt:lpstr>مۆدێلەکانی گۆڕانکاریی لە کۆمەڵگادا</vt:lpstr>
      <vt:lpstr>مۆدێلەکانی گۆڕانکاریی لە کۆمەڵگادا</vt:lpstr>
      <vt:lpstr>مۆدێلەکانی گۆڕانکاریی لە کۆمەڵگادا</vt:lpstr>
      <vt:lpstr>مۆدێلەکانی گۆڕانکاریی لە کۆمەڵگادا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بەشداریی کۆمەڵگا لە پاراستنی منداڵدا</dc:title>
  <dc:creator>Rasan Baqi</dc:creator>
  <cp:lastModifiedBy>Rasan Baqi</cp:lastModifiedBy>
  <cp:revision>65</cp:revision>
  <dcterms:created xsi:type="dcterms:W3CDTF">2018-05-03T10:37:25Z</dcterms:created>
  <dcterms:modified xsi:type="dcterms:W3CDTF">2020-11-30T22:47:20Z</dcterms:modified>
</cp:coreProperties>
</file>